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io Ultra-Bold" charset="1" panose="02000803000000000000"/>
      <p:regular r:id="rId16"/>
    </p:embeddedFont>
    <p:embeddedFont>
      <p:font typeface="Antonio Light" charset="1" panose="02000303000000000000"/>
      <p:regular r:id="rId17"/>
    </p:embeddedFont>
    <p:embeddedFont>
      <p:font typeface="Montserrat Medium" charset="1" panose="00000600000000000000"/>
      <p:regular r:id="rId18"/>
    </p:embeddedFont>
    <p:embeddedFont>
      <p:font typeface="Raleway Medium" charset="1" panose="00000000000000000000"/>
      <p:regular r:id="rId19"/>
    </p:embeddedFont>
    <p:embeddedFont>
      <p:font typeface="League Spartan" charset="1" panose="00000800000000000000"/>
      <p:regular r:id="rId20"/>
    </p:embeddedFont>
    <p:embeddedFont>
      <p:font typeface="Raleway Ultra-Bold" charset="1" panose="00000000000000000000"/>
      <p:regular r:id="rId21"/>
    </p:embeddedFont>
    <p:embeddedFont>
      <p:font typeface="Telegraf Bold" charset="1" panose="00000800000000000000"/>
      <p:regular r:id="rId22"/>
    </p:embeddedFont>
    <p:embeddedFont>
      <p:font typeface="Telegraf" charset="1" panose="00000500000000000000"/>
      <p:regular r:id="rId23"/>
    </p:embeddedFont>
    <p:embeddedFont>
      <p:font typeface="Telegraf Medium" charset="1" panose="00000600000000000000"/>
      <p:regular r:id="rId24"/>
    </p:embeddedFont>
    <p:embeddedFont>
      <p:font typeface="Raleway" charset="1" panose="00000000000000000000"/>
      <p:regular r:id="rId25"/>
    </p:embeddedFont>
    <p:embeddedFont>
      <p:font typeface="Raleway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jpeg" Type="http://schemas.openxmlformats.org/officeDocument/2006/relationships/image"/><Relationship Id="rId8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042" y="2034365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34504" y="1028700"/>
            <a:ext cx="7624796" cy="8142986"/>
          </a:xfrm>
          <a:custGeom>
            <a:avLst/>
            <a:gdLst/>
            <a:ahLst/>
            <a:cxnLst/>
            <a:rect r="r" b="b" t="t" l="l"/>
            <a:pathLst>
              <a:path h="8142986" w="7624796">
                <a:moveTo>
                  <a:pt x="0" y="0"/>
                </a:moveTo>
                <a:lnTo>
                  <a:pt x="7624796" y="0"/>
                </a:lnTo>
                <a:lnTo>
                  <a:pt x="7624796" y="8142986"/>
                </a:lnTo>
                <a:lnTo>
                  <a:pt x="0" y="814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3559" y="3540245"/>
            <a:ext cx="3587414" cy="2530757"/>
          </a:xfrm>
          <a:custGeom>
            <a:avLst/>
            <a:gdLst/>
            <a:ahLst/>
            <a:cxnLst/>
            <a:rect r="r" b="b" t="t" l="l"/>
            <a:pathLst>
              <a:path h="2530757" w="3587414">
                <a:moveTo>
                  <a:pt x="0" y="0"/>
                </a:moveTo>
                <a:lnTo>
                  <a:pt x="3587414" y="0"/>
                </a:lnTo>
                <a:lnTo>
                  <a:pt x="3587414" y="2530758"/>
                </a:lnTo>
                <a:lnTo>
                  <a:pt x="0" y="2530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885" y="2968469"/>
            <a:ext cx="10676406" cy="183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394"/>
              </a:lnSpc>
              <a:spcBef>
                <a:spcPct val="0"/>
              </a:spcBef>
            </a:pPr>
            <a:r>
              <a:rPr lang="en-US" b="true" sz="1240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DON’T TAKE THE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869" y="4843724"/>
            <a:ext cx="8595131" cy="298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23"/>
              </a:lnSpc>
              <a:spcBef>
                <a:spcPct val="0"/>
              </a:spcBef>
            </a:pPr>
            <a:r>
              <a:rPr lang="en-US" sz="10106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BAIT: SPOT AND STOP PHISHING ATTACKS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63" y="7767263"/>
            <a:ext cx="6268973" cy="569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3"/>
              </a:lnSpc>
            </a:pPr>
            <a:r>
              <a:rPr lang="en-US" sz="3399" spc="132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By: Daniel Ayomide Rufus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78480" y="396616"/>
            <a:ext cx="9707400" cy="128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57"/>
              </a:lnSpc>
            </a:pPr>
            <a:r>
              <a:rPr lang="en-US" b="true" sz="435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REAL-WORLD PHISHING EXAMPLES EXPLAINED</a:t>
            </a:r>
          </a:p>
          <a:p>
            <a:pPr algn="just">
              <a:lnSpc>
                <a:spcPts val="5057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2771" y="1201945"/>
            <a:ext cx="8720481" cy="8899468"/>
            <a:chOff x="0" y="0"/>
            <a:chExt cx="79645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453" cy="812800"/>
            </a:xfrm>
            <a:custGeom>
              <a:avLst/>
              <a:gdLst/>
              <a:ahLst/>
              <a:cxnLst/>
              <a:rect r="r" b="b" t="t" l="l"/>
              <a:pathLst>
                <a:path h="812800" w="796453">
                  <a:moveTo>
                    <a:pt x="398226" y="0"/>
                  </a:moveTo>
                  <a:lnTo>
                    <a:pt x="796453" y="203200"/>
                  </a:lnTo>
                  <a:lnTo>
                    <a:pt x="796453" y="609600"/>
                  </a:lnTo>
                  <a:lnTo>
                    <a:pt x="398226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9822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20650"/>
              <a:ext cx="796453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364303" y="1201945"/>
            <a:ext cx="7716924" cy="8979694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97897" y="863561"/>
            <a:ext cx="1050230" cy="1222086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172090" y="1192920"/>
            <a:ext cx="701843" cy="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9973" y="2838001"/>
            <a:ext cx="6497012" cy="642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6"/>
              </a:lnSpc>
            </a:pPr>
          </a:p>
          <a:p>
            <a:pPr algn="l">
              <a:lnSpc>
                <a:spcPts val="2436"/>
              </a:lnSpc>
            </a:pPr>
            <a:r>
              <a:rPr lang="en-US" sz="21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It Works: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Attackers impersonate CEOs, CFOs, or executives via email (e.g., "Urgent: Wire $50K to Vendor X Today!").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They spoof the executive’s email (e.g., ceo@yourcompany.com → ceo@yourcompanyy.com) or hack their account.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Pressure tactics: Claims like "Confidential—don’t discuss this with anyone!" to bypass checks.</a:t>
            </a:r>
          </a:p>
          <a:p>
            <a:pPr algn="l">
              <a:lnSpc>
                <a:spcPts val="2436"/>
              </a:lnSpc>
            </a:pPr>
            <a:r>
              <a:rPr lang="en-US" sz="21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Why It’s Dangerous: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malware needed—just psychology.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Targets finance/HR teams who regularly handle payments.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$2.7B lost annually (FBI 2023 report).</a:t>
            </a:r>
          </a:p>
          <a:p>
            <a:pPr algn="l">
              <a:lnSpc>
                <a:spcPts val="2436"/>
              </a:lnSpc>
            </a:pPr>
            <a:r>
              <a:rPr lang="en-US" sz="210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How to Stop It:</a:t>
            </a:r>
          </a:p>
          <a:p>
            <a:pPr algn="l" marL="453390" indent="-226695" lvl="1">
              <a:lnSpc>
                <a:spcPts val="2436"/>
              </a:lnSpc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Verification: Require two-person approval for wire transfers.</a:t>
            </a:r>
          </a:p>
          <a:p>
            <a:pPr algn="l" marL="453390" indent="-226695" lvl="1">
              <a:lnSpc>
                <a:spcPts val="243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Training: Teach staff to call/verify unusual requests (even if marked "urgent").</a:t>
            </a:r>
          </a:p>
          <a:p>
            <a:pPr algn="l">
              <a:lnSpc>
                <a:spcPts val="2436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22909" y="2376855"/>
            <a:ext cx="4111142" cy="67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CEO Fraud (Business Email Compromise - BEC)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43050" y="863561"/>
            <a:ext cx="1050230" cy="1222086"/>
            <a:chOff x="0" y="0"/>
            <a:chExt cx="6985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017243" y="1192920"/>
            <a:ext cx="701843" cy="57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  <a:spcBef>
                <a:spcPct val="0"/>
              </a:spcBef>
            </a:pPr>
            <a:r>
              <a:rPr lang="en-US" b="true" sz="3882">
                <a:solidFill>
                  <a:srgbClr val="1D386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2479" y="3284213"/>
            <a:ext cx="6720572" cy="520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9"/>
              </a:lnSpc>
            </a:pPr>
          </a:p>
          <a:p>
            <a:pPr algn="just">
              <a:lnSpc>
                <a:spcPts val="2439"/>
              </a:lnSpc>
            </a:pPr>
            <a:r>
              <a:rPr lang="en-US" sz="21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1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How It W</a:t>
            </a:r>
            <a:r>
              <a:rPr lang="en-US" sz="21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orks: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Scammers create fake banking/login pages with HTTPS padlocks (e.g., https://paypa1-login.com).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Victims trust the padlock, thinking it’s legitimate.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A cloned Microsoft 365 login page steals credentials.</a:t>
            </a:r>
          </a:p>
          <a:p>
            <a:pPr algn="just">
              <a:lnSpc>
                <a:spcPts val="2439"/>
              </a:lnSpc>
            </a:pPr>
            <a:r>
              <a:rPr lang="en-US" sz="21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Why It’s Dangerous: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87% of phishing sites now use HTTPS (Anti-Phishing Working Group, 2024).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Even tech-savvy users assume HTTPS = safe.</a:t>
            </a:r>
          </a:p>
          <a:p>
            <a:pPr algn="just">
              <a:lnSpc>
                <a:spcPts val="2439"/>
              </a:lnSpc>
            </a:pPr>
            <a:r>
              <a:rPr lang="en-US" sz="210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How to Spot It:</a:t>
            </a:r>
          </a:p>
          <a:p>
            <a:pPr algn="just" marL="453978" indent="-226989" lvl="1">
              <a:lnSpc>
                <a:spcPts val="2439"/>
              </a:lnSpc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Check the domain closely (e.g., apple.com vs. apple-id.com).</a:t>
            </a:r>
          </a:p>
          <a:p>
            <a:pPr algn="just" marL="453978" indent="-226989" lvl="1">
              <a:lnSpc>
                <a:spcPts val="24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02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Never enter credentials unless you initiated the login.</a:t>
            </a:r>
          </a:p>
          <a:p>
            <a:pPr algn="just">
              <a:lnSpc>
                <a:spcPts val="243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679935" y="2376855"/>
            <a:ext cx="3085660" cy="67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HTTPS Phishing (The "Secure" Scam)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242116" y="-2698848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21630" y="2670677"/>
            <a:ext cx="5246370" cy="52463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504067" y="2358141"/>
            <a:ext cx="1148007" cy="11480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5445" y="4394990"/>
            <a:ext cx="10359882" cy="393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5"/>
              </a:lnSpc>
              <a:spcBef>
                <a:spcPct val="0"/>
              </a:spcBef>
            </a:pPr>
            <a:r>
              <a:rPr lang="en-US" b="true" sz="5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Phishing is a cyberattack where attackers impersonate trusted entities to steal sensitive data (passwords, credit cards) or install malware.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111293" y="7179103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53217" y="5418722"/>
            <a:ext cx="1776216" cy="936546"/>
            <a:chOff x="0" y="0"/>
            <a:chExt cx="467810" cy="246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75445" y="2743980"/>
            <a:ext cx="13840176" cy="239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66"/>
              </a:lnSpc>
            </a:pPr>
            <a:r>
              <a:rPr lang="en-US" b="true" sz="8161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INTRODUCTION TO PHISHING</a:t>
            </a:r>
          </a:p>
          <a:p>
            <a:pPr algn="just">
              <a:lnSpc>
                <a:spcPts val="94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53489" y="2439721"/>
            <a:ext cx="12721869" cy="7355553"/>
          </a:xfrm>
          <a:custGeom>
            <a:avLst/>
            <a:gdLst/>
            <a:ahLst/>
            <a:cxnLst/>
            <a:rect r="r" b="b" t="t" l="l"/>
            <a:pathLst>
              <a:path h="7355553" w="12721869">
                <a:moveTo>
                  <a:pt x="0" y="0"/>
                </a:moveTo>
                <a:lnTo>
                  <a:pt x="12721870" y="0"/>
                </a:lnTo>
                <a:lnTo>
                  <a:pt x="12721870" y="7355554"/>
                </a:lnTo>
                <a:lnTo>
                  <a:pt x="0" y="7355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9034" y="4965728"/>
            <a:ext cx="3692982" cy="3692982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24712" t="0" r="-24712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327053" y="438703"/>
            <a:ext cx="4394179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CYBER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4424" y="438703"/>
            <a:ext cx="6187406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IMPACT: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595018" y="4271007"/>
            <a:ext cx="3692982" cy="3692982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t="0" r="-2471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885525" y="3250020"/>
            <a:ext cx="12709494" cy="378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4474" indent="-467237" lvl="1">
              <a:lnSpc>
                <a:spcPts val="5020"/>
              </a:lnSpc>
              <a:buFont typeface="Arial"/>
              <a:buChar char="•"/>
            </a:pPr>
          </a:p>
          <a:p>
            <a:pPr algn="l" marL="1868948" indent="-622983" lvl="2">
              <a:lnSpc>
                <a:spcPts val="5020"/>
              </a:lnSpc>
              <a:buFont typeface="Arial"/>
              <a:buChar char="⚬"/>
            </a:pPr>
            <a:r>
              <a:rPr lang="en-US" b="true" sz="432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Financial losses (e.g., Business Email Compromise scams cost $2.7B in 2022).</a:t>
            </a:r>
          </a:p>
          <a:p>
            <a:pPr algn="l" marL="1868948" indent="-622983" lvl="2">
              <a:lnSpc>
                <a:spcPts val="5020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432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breaches (e.g., Employee credentials leaked).</a:t>
            </a:r>
          </a:p>
          <a:p>
            <a:pPr algn="l">
              <a:lnSpc>
                <a:spcPts val="502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324042" y="4271007"/>
            <a:ext cx="1148007" cy="11480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62001" y="7209862"/>
            <a:ext cx="1148007" cy="11480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173" y="2237778"/>
            <a:ext cx="17413654" cy="816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54"/>
              </a:lnSpc>
            </a:pPr>
          </a:p>
          <a:p>
            <a:pPr algn="just">
              <a:lnSpc>
                <a:spcPts val="2954"/>
              </a:lnSpc>
            </a:pPr>
            <a:r>
              <a:rPr lang="en-US" b="true" sz="2188" spc="24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all began with something incredibly ordinary: a software update. Across the United States, in government offices and top companies, IT administrators like David were doing their jobs. They saw a notification for a routine update to their network management software, SolarWinds Orion. It was a trusted tool used to keep their digital infrastructure running smoothly. Confident in the software's security, David approved the update, just as thousands of others did.</a:t>
            </a:r>
          </a:p>
          <a:p>
            <a:pPr algn="just">
              <a:lnSpc>
                <a:spcPts val="2954"/>
              </a:lnSpc>
            </a:pPr>
            <a:r>
              <a:rPr lang="en-US" b="true" sz="2188" spc="24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But this was no ordinary update. Hidden deep within the code was a malicious backdoor, a secret entrance planted by a team of highly skilled, state-sponsored hackers. For months, this backdoor lay dormant. Then, silently, the hackers began to explore.</a:t>
            </a:r>
          </a:p>
          <a:p>
            <a:pPr algn="just">
              <a:lnSpc>
                <a:spcPts val="2954"/>
              </a:lnSpc>
            </a:pPr>
            <a:r>
              <a:rPr lang="en-US" b="true" sz="2188" spc="24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They moved like ghosts through the networks of the most secure organizations in the world—the U.S. Treasury, the Department of Commerce, and major tech companies. They didn't smash doors; they used the keys they had stolen. They read emails, copied files, and watched everything, all while remaining completely undetected. They were looking for secrets, and they found them.</a:t>
            </a:r>
          </a:p>
          <a:p>
            <a:pPr algn="just">
              <a:lnSpc>
                <a:spcPts val="2954"/>
              </a:lnSpc>
            </a:pPr>
            <a:r>
              <a:rPr lang="en-US" b="true" sz="2188" spc="24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alarm was finally raised in December 2020, not by a government agency, but by a private cybersecurity firm, FireEye, which realized its own systems had been breached. As investigators dug deeper, the sheer scale of the attack became horrifyingly clear. The routine update had been a Trojan horse, turning a trusted tool into a weapon against its users.</a:t>
            </a:r>
          </a:p>
          <a:p>
            <a:pPr algn="just">
              <a:lnSpc>
                <a:spcPts val="2954"/>
              </a:lnSpc>
            </a:pPr>
            <a:r>
              <a:rPr lang="en-US" b="true" sz="2188" spc="24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SolarWinds hack wasn't a quick smash-and-grab. It was a patient, sophisticated espionage campaign that compromised the digital backbone of a nation, proving that in the modern world, the most devastating invasions can happen with a single click.</a:t>
            </a:r>
          </a:p>
          <a:p>
            <a:pPr algn="just">
              <a:lnSpc>
                <a:spcPts val="2954"/>
              </a:lnSpc>
            </a:pPr>
          </a:p>
          <a:p>
            <a:pPr algn="just">
              <a:lnSpc>
                <a:spcPts val="295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353217" y="5418722"/>
            <a:ext cx="1776216" cy="936546"/>
            <a:chOff x="0" y="0"/>
            <a:chExt cx="467810" cy="24666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358906" y="619559"/>
            <a:ext cx="15265504" cy="56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0"/>
              </a:lnSpc>
              <a:spcBef>
                <a:spcPct val="0"/>
              </a:spcBef>
            </a:pPr>
            <a:r>
              <a:rPr lang="en-US" b="true" sz="37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LETS TALK ABOUT A REAL LIFE SENAIRO OF WHATS HAPPENING IN OUR DAY LIFE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67503" y="1803963"/>
            <a:ext cx="11471103" cy="46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5"/>
              </a:lnSpc>
              <a:spcBef>
                <a:spcPct val="0"/>
              </a:spcBef>
            </a:pPr>
            <a:r>
              <a:rPr lang="en-US" sz="3134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SUSPECTED RUSSIAN SPIES USED SOFTWARE UPDATE TO INFILTRATE U.S. GOVERNMENT.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701280" y="2941711"/>
            <a:ext cx="12148807" cy="5179456"/>
          </a:xfrm>
          <a:custGeom>
            <a:avLst/>
            <a:gdLst/>
            <a:ahLst/>
            <a:cxnLst/>
            <a:rect r="r" b="b" t="t" l="l"/>
            <a:pathLst>
              <a:path h="5179456" w="12148807">
                <a:moveTo>
                  <a:pt x="12148807" y="0"/>
                </a:moveTo>
                <a:lnTo>
                  <a:pt x="0" y="0"/>
                </a:lnTo>
                <a:lnTo>
                  <a:pt x="0" y="5179456"/>
                </a:lnTo>
                <a:lnTo>
                  <a:pt x="12148807" y="5179456"/>
                </a:lnTo>
                <a:lnTo>
                  <a:pt x="12148807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38290" y="3399366"/>
            <a:ext cx="8672761" cy="127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926"/>
              </a:lnSpc>
              <a:spcBef>
                <a:spcPct val="0"/>
              </a:spcBef>
            </a:pPr>
            <a:r>
              <a:rPr lang="en-US" b="true" sz="8557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HOW TO RECOGNIZE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14712" y="4718092"/>
            <a:ext cx="6537581" cy="1740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653"/>
              </a:lnSpc>
              <a:spcBef>
                <a:spcPct val="0"/>
              </a:spcBef>
            </a:pP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 </a:t>
            </a: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</a:t>
            </a:r>
            <a:r>
              <a:rPr lang="en-US" sz="11770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HISHING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9677" y="1345576"/>
            <a:ext cx="9421802" cy="779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98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A. Phishing Emails</a:t>
            </a:r>
          </a:p>
          <a:p>
            <a:pPr algn="l" marL="643443" indent="-321721" lvl="1">
              <a:lnSpc>
                <a:spcPts val="3457"/>
              </a:lnSpc>
              <a:buFont typeface="Arial"/>
              <a:buChar char="•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Red Flags: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Generic greetings ("Dear User").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Urgent threats ("Your account will be deleted!").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Mismatched sender addresses (e.g., support@amaz0n.com).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Suspicious attachments or links (hover to preview URL).</a:t>
            </a:r>
          </a:p>
          <a:p>
            <a:pPr algn="l" marL="643443" indent="-321721" lvl="1">
              <a:lnSpc>
                <a:spcPts val="3457"/>
              </a:lnSpc>
              <a:buFont typeface="Arial"/>
              <a:buChar char="•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Example: Include a screenshot of a fake PayPal email with annotations.</a:t>
            </a:r>
          </a:p>
          <a:p>
            <a:pPr algn="l">
              <a:lnSpc>
                <a:spcPts val="3457"/>
              </a:lnSpc>
            </a:pPr>
            <a:r>
              <a:rPr lang="en-US" sz="2980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B. Fake Websites</a:t>
            </a:r>
          </a:p>
          <a:p>
            <a:pPr algn="l" marL="643443" indent="-321721" lvl="1">
              <a:lnSpc>
                <a:spcPts val="3457"/>
              </a:lnSpc>
              <a:buFont typeface="Arial"/>
              <a:buChar char="•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Clues: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misspelled URLs (paypa1.com instead of paypal.com).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padlock icon (HTTP vs. HTTPS).</a:t>
            </a:r>
          </a:p>
          <a:p>
            <a:pPr algn="l" marL="1286885" indent="-428962" lvl="2">
              <a:lnSpc>
                <a:spcPts val="3457"/>
              </a:lnSpc>
              <a:buFont typeface="Arial"/>
              <a:buChar char="⚬"/>
            </a:pPr>
            <a:r>
              <a:rPr lang="en-US" b="true" sz="298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Poor design/grammar.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9421" y="1489009"/>
            <a:ext cx="17389158" cy="8797991"/>
            <a:chOff x="0" y="0"/>
            <a:chExt cx="16064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6493" cy="812800"/>
            </a:xfrm>
            <a:custGeom>
              <a:avLst/>
              <a:gdLst/>
              <a:ahLst/>
              <a:cxnLst/>
              <a:rect r="r" b="b" t="t" l="l"/>
              <a:pathLst>
                <a:path h="812800" w="1606493">
                  <a:moveTo>
                    <a:pt x="10240" y="0"/>
                  </a:moveTo>
                  <a:lnTo>
                    <a:pt x="1596253" y="0"/>
                  </a:lnTo>
                  <a:cubicBezTo>
                    <a:pt x="1601908" y="0"/>
                    <a:pt x="1606493" y="4585"/>
                    <a:pt x="1606493" y="10240"/>
                  </a:cubicBezTo>
                  <a:lnTo>
                    <a:pt x="1606493" y="802560"/>
                  </a:lnTo>
                  <a:cubicBezTo>
                    <a:pt x="1606493" y="808215"/>
                    <a:pt x="1601908" y="812800"/>
                    <a:pt x="1596253" y="812800"/>
                  </a:cubicBezTo>
                  <a:lnTo>
                    <a:pt x="10240" y="812800"/>
                  </a:lnTo>
                  <a:cubicBezTo>
                    <a:pt x="4585" y="812800"/>
                    <a:pt x="0" y="808215"/>
                    <a:pt x="0" y="802560"/>
                  </a:cubicBezTo>
                  <a:lnTo>
                    <a:pt x="0" y="10240"/>
                  </a:lnTo>
                  <a:cubicBezTo>
                    <a:pt x="0" y="4585"/>
                    <a:pt x="4585" y="0"/>
                    <a:pt x="102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904" r="0" b="-390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-3271940"/>
            <a:ext cx="16230600" cy="4760949"/>
            <a:chOff x="0" y="0"/>
            <a:chExt cx="21640800" cy="63479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661342"/>
              <a:ext cx="21640800" cy="1686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4"/>
                </a:lnSpc>
              </a:pPr>
              <a:r>
                <a:rPr lang="en-US" sz="4035" spc="201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PICTORIAL EXPLANATION OF FAKE LOGIN PAGE AND REAL LOGIN 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7175"/>
              <a:ext cx="21640800" cy="4124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87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2945" y="2520315"/>
            <a:ext cx="4508599" cy="5246370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3"/>
              <a:stretch>
                <a:fillRect l="-53204" t="0" r="-5320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3658" y="1272993"/>
            <a:ext cx="1678544" cy="1953215"/>
            <a:chOff x="0" y="0"/>
            <a:chExt cx="6985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4"/>
              <a:stretch>
                <a:fillRect l="-41805" t="0" r="-418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13658" y="7139846"/>
            <a:ext cx="1678544" cy="1953215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61087" t="0" r="-6108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707244" y="7338963"/>
            <a:ext cx="1790091" cy="2083015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105985" y="157442"/>
            <a:ext cx="7478898" cy="71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  <a:spcBef>
                <a:spcPct val="0"/>
              </a:spcBef>
            </a:pPr>
            <a:r>
              <a:rPr lang="en-US" b="true" sz="479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SOCIAL ENGINEERING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5240" y="173650"/>
            <a:ext cx="2416647" cy="695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sz="4687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TACTICS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80381" y="1904541"/>
            <a:ext cx="4001405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Psychological Triggers: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27311" y="1927648"/>
            <a:ext cx="9075857" cy="294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8"/>
              </a:lnSpc>
            </a:pPr>
          </a:p>
          <a:p>
            <a:pPr algn="l" marL="496571" indent="-248285" lvl="1">
              <a:lnSpc>
                <a:spcPts val="4738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Fear ("Your account is compromised! Click now!").</a:t>
            </a:r>
          </a:p>
          <a:p>
            <a:pPr algn="l" marL="496571" indent="-248285" lvl="1">
              <a:lnSpc>
                <a:spcPts val="4738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Authority ("IT Dept requests your password immediately").</a:t>
            </a:r>
          </a:p>
          <a:p>
            <a:pPr algn="l" marL="496571" indent="-248285" lvl="1">
              <a:lnSpc>
                <a:spcPts val="4738"/>
              </a:lnSpc>
              <a:buFont typeface="Arial"/>
              <a:buChar char="•"/>
            </a:pPr>
            <a:r>
              <a:rPr lang="en-US" b="true" sz="23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Scarcity ("Limited-time offer!").</a:t>
            </a:r>
          </a:p>
          <a:p>
            <a:pPr algn="l">
              <a:lnSpc>
                <a:spcPts val="473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2321694" y="4296791"/>
            <a:ext cx="666614" cy="66661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21694" y="6473232"/>
            <a:ext cx="666614" cy="66661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177614" y="4730157"/>
            <a:ext cx="5335641" cy="345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Case Study: Detect Scam by Rufus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77614" y="5050583"/>
            <a:ext cx="10442566" cy="201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2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Scenario: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Attackers impersonated Rufus’s customer support, sending emails claiming "unusual login activity" and directing users to a fake login page.</a:t>
            </a:r>
          </a:p>
          <a:p>
            <a:pPr algn="just">
              <a:lnSpc>
                <a:spcPts val="403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140721" y="6605692"/>
            <a:ext cx="12174141" cy="123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4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Outcome:</a:t>
            </a:r>
            <a:r>
              <a:rPr lang="en-US" b="true" sz="24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Several users entered their credentials, leading to account takeovers.</a:t>
            </a:r>
          </a:p>
          <a:p>
            <a:pPr algn="l">
              <a:lnSpc>
                <a:spcPts val="5064"/>
              </a:lnSpc>
            </a:pPr>
            <a:r>
              <a:rPr lang="en-US" b="true" sz="24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Lesson: </a:t>
            </a:r>
            <a:r>
              <a:rPr lang="en-US" b="true" sz="2400">
                <a:solidFill>
                  <a:srgbClr val="FFFFFF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Always verify the sender’s email and avoid clicking links in unsolicited emails.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8021" y="2879162"/>
            <a:ext cx="6510174" cy="3060409"/>
            <a:chOff x="0" y="0"/>
            <a:chExt cx="2169933" cy="102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9933" cy="1020078"/>
            </a:xfrm>
            <a:custGeom>
              <a:avLst/>
              <a:gdLst/>
              <a:ahLst/>
              <a:cxnLst/>
              <a:rect r="r" b="b" t="t" l="l"/>
              <a:pathLst>
                <a:path h="1020078" w="2169933">
                  <a:moveTo>
                    <a:pt x="0" y="0"/>
                  </a:moveTo>
                  <a:lnTo>
                    <a:pt x="2169933" y="0"/>
                  </a:lnTo>
                  <a:lnTo>
                    <a:pt x="2169933" y="1020078"/>
                  </a:lnTo>
                  <a:lnTo>
                    <a:pt x="0" y="1020078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69933" cy="103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10741914" y="-3252602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8021" y="1121337"/>
            <a:ext cx="2446146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b="true" sz="103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BEST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64167" y="1121337"/>
            <a:ext cx="10194605" cy="154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56"/>
              </a:lnSpc>
              <a:spcBef>
                <a:spcPct val="0"/>
              </a:spcBef>
            </a:pPr>
            <a:r>
              <a:rPr lang="en-US" sz="1039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PRACTICES TO STAY SAFE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52891" y="2700102"/>
            <a:ext cx="3318308" cy="3318308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4642" t="0" r="-2464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865203" y="3906557"/>
            <a:ext cx="5278797" cy="16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6"/>
              </a:lnSpc>
            </a:pP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words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12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har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incl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ud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 m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ix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tt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numbe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nd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ymb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ol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s,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to ma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arde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cr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ck</a:t>
            </a:r>
            <a:r>
              <a:rPr lang="en-US" sz="272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71199" y="3193888"/>
            <a:ext cx="3237199" cy="3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619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Strong Passwords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398473" y="6318356"/>
            <a:ext cx="5829722" cy="3071417"/>
            <a:chOff x="0" y="0"/>
            <a:chExt cx="1943129" cy="10237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43129" cy="1023747"/>
            </a:xfrm>
            <a:custGeom>
              <a:avLst/>
              <a:gdLst/>
              <a:ahLst/>
              <a:cxnLst/>
              <a:rect r="r" b="b" t="t" l="l"/>
              <a:pathLst>
                <a:path h="1023747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1023747"/>
                  </a:lnTo>
                  <a:lnTo>
                    <a:pt x="0" y="1023747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943129" cy="1042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352891" y="5939571"/>
            <a:ext cx="3747754" cy="3747754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100645" y="7033846"/>
            <a:ext cx="5127550" cy="196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  <a:spcBef>
                <a:spcPct val="0"/>
              </a:spcBef>
            </a:pPr>
            <a:r>
              <a:rPr lang="en-US" b="true" sz="2653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Conduct regular cybersecurity training and phishing simulations to help employees recognize and avoid social engineering attacks.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77009" y="6454411"/>
            <a:ext cx="3232433" cy="3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619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Employee Training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490447" y="2958000"/>
            <a:ext cx="6071654" cy="3060409"/>
            <a:chOff x="0" y="0"/>
            <a:chExt cx="2023768" cy="10200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23768" cy="1020078"/>
            </a:xfrm>
            <a:custGeom>
              <a:avLst/>
              <a:gdLst/>
              <a:ahLst/>
              <a:cxnLst/>
              <a:rect r="r" b="b" t="t" l="l"/>
              <a:pathLst>
                <a:path h="1020078" w="2023768">
                  <a:moveTo>
                    <a:pt x="0" y="0"/>
                  </a:moveTo>
                  <a:lnTo>
                    <a:pt x="2023768" y="0"/>
                  </a:lnTo>
                  <a:lnTo>
                    <a:pt x="2023768" y="1020078"/>
                  </a:lnTo>
                  <a:lnTo>
                    <a:pt x="0" y="1020078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2023768" cy="1039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4946438" y="2651126"/>
            <a:ext cx="3367283" cy="3367283"/>
            <a:chOff x="0" y="0"/>
            <a:chExt cx="14840029" cy="1484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-25046" r="223" b="-25046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708440" y="3683291"/>
            <a:ext cx="4111446" cy="2167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  <a:spcBef>
                <a:spcPct val="0"/>
              </a:spcBef>
            </a:pPr>
            <a:r>
              <a:rPr lang="en-US" b="true" sz="2431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Maintain frequent backups of critical data, following the 3-2-1 rule (3 copies, 2 local, 1 offsite), to recover quickly from ransomware or data loss.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490447" y="6345418"/>
            <a:ext cx="5829722" cy="3044354"/>
            <a:chOff x="0" y="0"/>
            <a:chExt cx="1943129" cy="101472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43129" cy="1014726"/>
            </a:xfrm>
            <a:custGeom>
              <a:avLst/>
              <a:gdLst/>
              <a:ahLst/>
              <a:cxnLst/>
              <a:rect r="r" b="b" t="t" l="l"/>
              <a:pathLst>
                <a:path h="1014726" w="1943129">
                  <a:moveTo>
                    <a:pt x="0" y="0"/>
                  </a:moveTo>
                  <a:lnTo>
                    <a:pt x="1943129" y="0"/>
                  </a:lnTo>
                  <a:lnTo>
                    <a:pt x="1943129" y="1014726"/>
                  </a:lnTo>
                  <a:lnTo>
                    <a:pt x="0" y="1014726"/>
                  </a:lnTo>
                  <a:close/>
                </a:path>
              </a:pathLst>
            </a:custGeom>
            <a:solidFill>
              <a:srgbClr val="00BBDE">
                <a:alpha val="3764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943129" cy="10337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8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5436657" y="6318356"/>
            <a:ext cx="2851343" cy="2851343"/>
            <a:chOff x="0" y="0"/>
            <a:chExt cx="14840029" cy="14840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24572" t="0" r="-24572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0864232" y="6899805"/>
            <a:ext cx="4488370" cy="23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5"/>
              </a:lnSpc>
              <a:spcBef>
                <a:spcPct val="0"/>
              </a:spcBef>
            </a:pPr>
            <a:r>
              <a:rPr lang="en-US" b="true" sz="2668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Implement the principle of least privilege, ensuring employees only have access to the systems and data necessary for their roles.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08440" y="6454411"/>
            <a:ext cx="2478300" cy="39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  <a:spcBef>
                <a:spcPct val="0"/>
              </a:spcBef>
            </a:pPr>
            <a:r>
              <a:rPr lang="en-US" b="true" sz="2619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Access Control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08440" y="3155788"/>
            <a:ext cx="3287307" cy="394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  <a:spcBef>
                <a:spcPct val="0"/>
              </a:spcBef>
            </a:pPr>
            <a:r>
              <a:rPr lang="en-US" b="true" sz="2617">
                <a:solidFill>
                  <a:srgbClr val="FFFFFF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Regular Backups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452016" y="-309383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4758" y="113364"/>
            <a:ext cx="7510553" cy="123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58"/>
              </a:lnSpc>
            </a:pPr>
            <a:r>
              <a:rPr lang="en-US" sz="4188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Interactive Engagement</a:t>
            </a:r>
          </a:p>
          <a:p>
            <a:pPr algn="l">
              <a:lnSpc>
                <a:spcPts val="4858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15999" y="748520"/>
            <a:ext cx="3909434" cy="190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11"/>
              </a:lnSpc>
            </a:pPr>
            <a:r>
              <a:rPr lang="en-US" b="true" sz="647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QUIZ: </a:t>
            </a:r>
          </a:p>
          <a:p>
            <a:pPr algn="just">
              <a:lnSpc>
                <a:spcPts val="751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60724" y="2821158"/>
            <a:ext cx="17366551" cy="6600820"/>
            <a:chOff x="0" y="0"/>
            <a:chExt cx="4573906" cy="1738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73906" cy="1738487"/>
            </a:xfrm>
            <a:custGeom>
              <a:avLst/>
              <a:gdLst/>
              <a:ahLst/>
              <a:cxnLst/>
              <a:rect r="r" b="b" t="t" l="l"/>
              <a:pathLst>
                <a:path h="1738487" w="4573906">
                  <a:moveTo>
                    <a:pt x="0" y="0"/>
                  </a:moveTo>
                  <a:lnTo>
                    <a:pt x="4573906" y="0"/>
                  </a:lnTo>
                  <a:lnTo>
                    <a:pt x="4573906" y="1738487"/>
                  </a:lnTo>
                  <a:lnTo>
                    <a:pt x="0" y="1738487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4573906" cy="1757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60724" y="1794438"/>
            <a:ext cx="5322398" cy="8283300"/>
            <a:chOff x="0" y="0"/>
            <a:chExt cx="703934" cy="10955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3934" cy="1095539"/>
            </a:xfrm>
            <a:custGeom>
              <a:avLst/>
              <a:gdLst/>
              <a:ahLst/>
              <a:cxnLst/>
              <a:rect r="r" b="b" t="t" l="l"/>
              <a:pathLst>
                <a:path h="1095539" w="703934">
                  <a:moveTo>
                    <a:pt x="0" y="0"/>
                  </a:moveTo>
                  <a:lnTo>
                    <a:pt x="703934" y="0"/>
                  </a:lnTo>
                  <a:lnTo>
                    <a:pt x="703934" y="1095539"/>
                  </a:lnTo>
                  <a:lnTo>
                    <a:pt x="0" y="1095539"/>
                  </a:lnTo>
                  <a:close/>
                </a:path>
              </a:pathLst>
            </a:custGeom>
            <a:blipFill>
              <a:blip r:embed="rId5"/>
              <a:stretch>
                <a:fillRect l="-1782" t="0" r="-1782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663204" y="724577"/>
            <a:ext cx="4754423" cy="95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4"/>
              </a:lnSpc>
              <a:spcBef>
                <a:spcPct val="0"/>
              </a:spcBef>
            </a:pPr>
            <a:r>
              <a:rPr lang="en-US" sz="6503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SPOT THE SCAM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102296" y="1794438"/>
            <a:ext cx="5855478" cy="8292825"/>
            <a:chOff x="0" y="0"/>
            <a:chExt cx="774438" cy="10967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4438" cy="1096799"/>
            </a:xfrm>
            <a:custGeom>
              <a:avLst/>
              <a:gdLst/>
              <a:ahLst/>
              <a:cxnLst/>
              <a:rect r="r" b="b" t="t" l="l"/>
              <a:pathLst>
                <a:path h="1096799" w="774438">
                  <a:moveTo>
                    <a:pt x="0" y="0"/>
                  </a:moveTo>
                  <a:lnTo>
                    <a:pt x="774438" y="0"/>
                  </a:lnTo>
                  <a:lnTo>
                    <a:pt x="774438" y="1096799"/>
                  </a:lnTo>
                  <a:lnTo>
                    <a:pt x="0" y="1096799"/>
                  </a:lnTo>
                  <a:close/>
                </a:path>
              </a:pathLst>
            </a:custGeom>
            <a:blipFill>
              <a:blip r:embed="rId6"/>
              <a:stretch>
                <a:fillRect l="0" t="-3053" r="0" b="-3053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78297" y="1794438"/>
            <a:ext cx="5577553" cy="8197808"/>
            <a:chOff x="0" y="0"/>
            <a:chExt cx="737680" cy="10842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7680" cy="1084232"/>
            </a:xfrm>
            <a:custGeom>
              <a:avLst/>
              <a:gdLst/>
              <a:ahLst/>
              <a:cxnLst/>
              <a:rect r="r" b="b" t="t" l="l"/>
              <a:pathLst>
                <a:path h="1084232" w="737680">
                  <a:moveTo>
                    <a:pt x="0" y="0"/>
                  </a:moveTo>
                  <a:lnTo>
                    <a:pt x="737680" y="0"/>
                  </a:lnTo>
                  <a:lnTo>
                    <a:pt x="737680" y="1084232"/>
                  </a:lnTo>
                  <a:lnTo>
                    <a:pt x="0" y="1084232"/>
                  </a:lnTo>
                  <a:close/>
                </a:path>
              </a:pathLst>
            </a:custGeom>
            <a:blipFill>
              <a:blip r:embed="rId7"/>
              <a:stretch>
                <a:fillRect l="0" t="-1120" r="0" b="-112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DAGzax0eU68</dc:identifier>
  <dcterms:modified xsi:type="dcterms:W3CDTF">2011-08-01T06:04:30Z</dcterms:modified>
  <cp:revision>1</cp:revision>
  <dc:title>Don’t Take the Bait: Spot and Stop Phishing Attacks</dc:title>
</cp:coreProperties>
</file>